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3"/>
  </p:notesMasterIdLst>
  <p:sldIdLst>
    <p:sldId id="462" r:id="rId2"/>
    <p:sldId id="489" r:id="rId3"/>
    <p:sldId id="441" r:id="rId4"/>
    <p:sldId id="476" r:id="rId5"/>
    <p:sldId id="459" r:id="rId6"/>
    <p:sldId id="490" r:id="rId7"/>
    <p:sldId id="478" r:id="rId8"/>
    <p:sldId id="492" r:id="rId9"/>
    <p:sldId id="479" r:id="rId10"/>
    <p:sldId id="484" r:id="rId11"/>
    <p:sldId id="493" r:id="rId12"/>
    <p:sldId id="480" r:id="rId13"/>
    <p:sldId id="485" r:id="rId14"/>
    <p:sldId id="494" r:id="rId15"/>
    <p:sldId id="481" r:id="rId16"/>
    <p:sldId id="486" r:id="rId17"/>
    <p:sldId id="495" r:id="rId18"/>
    <p:sldId id="422" r:id="rId19"/>
    <p:sldId id="444" r:id="rId20"/>
    <p:sldId id="482" r:id="rId21"/>
    <p:sldId id="503" r:id="rId22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74FF"/>
    <a:srgbClr val="008000"/>
    <a:srgbClr val="66CC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737" autoAdjust="0"/>
  </p:normalViewPr>
  <p:slideViewPr>
    <p:cSldViewPr>
      <p:cViewPr>
        <p:scale>
          <a:sx n="94" d="100"/>
          <a:sy n="94" d="100"/>
        </p:scale>
        <p:origin x="-116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00000000000001"/>
          <c:y val="5.884375E-2"/>
          <c:w val="0.61179605838743845"/>
          <c:h val="0.768739501312335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სხვა ტიპის დარღვევები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 (398 ოქმი) </c:v>
                </c:pt>
                <c:pt idx="1">
                  <c:v>2016 (488 ოქმი)</c:v>
                </c:pt>
                <c:pt idx="2">
                  <c:v>2017 (821 ოქმი)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288</c:v>
                </c:pt>
                <c:pt idx="1">
                  <c:v>375</c:v>
                </c:pt>
                <c:pt idx="2">
                  <c:v>596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პირველი ჯგუფის ფ/პ ლეგალური ბრუნვის წესების დარღვევა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 (398 ოქმი) </c:v>
                </c:pt>
                <c:pt idx="1">
                  <c:v>2016 (488 ოქმი)</c:v>
                </c:pt>
                <c:pt idx="2">
                  <c:v>2017 (821 ოქმი)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110</c:v>
                </c:pt>
                <c:pt idx="1">
                  <c:v>113</c:v>
                </c:pt>
                <c:pt idx="2">
                  <c:v>225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2015 (398 ოქმი) </c:v>
                </c:pt>
                <c:pt idx="1">
                  <c:v>2016 (488 ოქმი)</c:v>
                </c:pt>
                <c:pt idx="2">
                  <c:v>2017 (821 ოქმი)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517056"/>
        <c:axId val="23518592"/>
        <c:axId val="0"/>
      </c:bar3DChart>
      <c:catAx>
        <c:axId val="23517056"/>
        <c:scaling>
          <c:orientation val="minMax"/>
        </c:scaling>
        <c:delete val="0"/>
        <c:axPos val="b"/>
        <c:majorTickMark val="out"/>
        <c:minorTickMark val="none"/>
        <c:tickLblPos val="nextTo"/>
        <c:crossAx val="23518592"/>
        <c:crosses val="autoZero"/>
        <c:auto val="1"/>
        <c:lblAlgn val="ctr"/>
        <c:lblOffset val="100"/>
        <c:noMultiLvlLbl val="0"/>
      </c:catAx>
      <c:valAx>
        <c:axId val="23518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517056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2630756382724881"/>
          <c:y val="3.0781496062992141E-2"/>
          <c:w val="0.26416869482223815"/>
          <c:h val="0.8821870078740157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342604743851463"/>
          <c:y val="6.1697587894554151E-2"/>
          <c:w val="0.61584329736560706"/>
          <c:h val="0.5771052480985814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პირველი ჯგუფის ფარმაცევტული პროდუქტი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accent1"/>
                </a:solidFill>
              </a:ln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accent1"/>
                </a:solidFill>
              </a:ln>
            </c:spPr>
          </c:dPt>
          <c:dPt>
            <c:idx val="5"/>
            <c:invertIfNegative val="0"/>
            <c:bubble3D val="0"/>
            <c:spPr>
              <a:solidFill>
                <a:srgbClr val="2F74FF"/>
              </a:solidFill>
              <a:ln>
                <a:solidFill>
                  <a:schemeClr val="accent1"/>
                </a:solidFill>
              </a:ln>
            </c:spPr>
          </c:dPt>
          <c:dLbls>
            <c:dLbl>
              <c:idx val="0"/>
              <c:layout>
                <c:manualLayout>
                  <c:x val="6.1728395061728392E-3"/>
                  <c:y val="-0.14030163304472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580246913580245E-2"/>
                  <c:y val="-9.821114313130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1728407212987266"/>
                  <c:y val="-0.232900710854242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604938271604937E-2"/>
                  <c:y val="-0.14871973102740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9857549857549859E-2"/>
                  <c:y val="-0.26376707012408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63665118783229E-2"/>
                  <c:y val="-9.5405110470412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solidFill>
                  <a:srgbClr val="0070C0"/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2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 formatCode="#,##0">
                  <c:v>3827549</c:v>
                </c:pt>
                <c:pt idx="1">
                  <c:v>1825551</c:v>
                </c:pt>
                <c:pt idx="2" formatCode="#,##0">
                  <c:v>19303479</c:v>
                </c:pt>
                <c:pt idx="3" formatCode="#,##0">
                  <c:v>6773417</c:v>
                </c:pt>
                <c:pt idx="4" formatCode="#,##0">
                  <c:v>6531909</c:v>
                </c:pt>
                <c:pt idx="5" formatCode="#,##0">
                  <c:v>2262465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6 ნივთიერების (გაბაპენტინი, ბაკლოფენი, ზოპიკლონი. ზალეპლონი, ტროპიკამიდი, დექსტრომეტორფანი) შემცველი ფარმაცევტული პროდუქტი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1.3888888888888888E-2"/>
                  <c:y val="-6.45387512005732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345679012345678E-2"/>
                  <c:y val="-8.41809798268346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2592592592592587E-3"/>
                  <c:y val="-5.612065321788976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2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593344"/>
        <c:axId val="23594880"/>
        <c:axId val="0"/>
      </c:bar3DChart>
      <c:catAx>
        <c:axId val="23593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3594880"/>
        <c:crosses val="autoZero"/>
        <c:auto val="1"/>
        <c:lblAlgn val="ctr"/>
        <c:lblOffset val="100"/>
        <c:noMultiLvlLbl val="0"/>
      </c:catAx>
      <c:valAx>
        <c:axId val="2359488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3593344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81604256533150743"/>
          <c:y val="6.1732718539678738E-2"/>
          <c:w val="0.16235250484993724"/>
          <c:h val="0.93826728146032123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2F74FF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solidFill>
                  <a:srgbClr val="2F74FF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2F74FF"/>
                </a:solidFill>
              </a:ln>
            </c:spPr>
          </c:dPt>
          <c:dLbls>
            <c:dLbl>
              <c:idx val="0"/>
              <c:layout>
                <c:manualLayout>
                  <c:x val="6.7794823060910531E-2"/>
                  <c:y val="-7.513438359521064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92486499532386"/>
                  <c:y val="-8.9555474231357152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227773252481373E-2"/>
                  <c:y val="-5.25275126617106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18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079232"/>
        <c:axId val="32085120"/>
        <c:axId val="0"/>
      </c:bar3DChart>
      <c:catAx>
        <c:axId val="32079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085120"/>
        <c:crosses val="autoZero"/>
        <c:auto val="1"/>
        <c:lblAlgn val="ctr"/>
        <c:lblOffset val="100"/>
        <c:noMultiLvlLbl val="0"/>
      </c:catAx>
      <c:valAx>
        <c:axId val="3208512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32079232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5"/>
    </mc:Choice>
    <mc:Fallback>
      <c:style val="45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722222222222225E-2"/>
          <c:y val="6.03525641025641E-2"/>
          <c:w val="0.91727777777777775"/>
          <c:h val="0.8166825661215425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2F74FF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2013წელი</c:v>
                </c:pt>
                <c:pt idx="1">
                  <c:v>2014 წელი</c:v>
                </c:pt>
                <c:pt idx="2">
                  <c:v>2015 წელი</c:v>
                </c:pt>
                <c:pt idx="3">
                  <c:v>2016 წელი</c:v>
                </c:pt>
                <c:pt idx="4">
                  <c:v>2017 წელი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გაუქმდა კალენდარული წლის განმავლობაში 3-ჯერ გამოვლენილი სამართალდარღვევის საფუძველზე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2013წელი</c:v>
                </c:pt>
                <c:pt idx="1">
                  <c:v>2014 წელი</c:v>
                </c:pt>
                <c:pt idx="2">
                  <c:v>2015 წელი</c:v>
                </c:pt>
                <c:pt idx="3">
                  <c:v>2016 წელი</c:v>
                </c:pt>
                <c:pt idx="4">
                  <c:v>2017 წელი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11</c:v>
                </c:pt>
                <c:pt idx="2">
                  <c:v>13</c:v>
                </c:pt>
                <c:pt idx="3">
                  <c:v>18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674560"/>
        <c:axId val="32676096"/>
      </c:barChart>
      <c:catAx>
        <c:axId val="32674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/>
                </a:solidFill>
              </a:defRPr>
            </a:pPr>
            <a:endParaRPr lang="en-US"/>
          </a:p>
        </c:txPr>
        <c:crossAx val="32676096"/>
        <c:crosses val="autoZero"/>
        <c:auto val="1"/>
        <c:lblAlgn val="ctr"/>
        <c:lblOffset val="100"/>
        <c:noMultiLvlLbl val="0"/>
      </c:catAx>
      <c:valAx>
        <c:axId val="32676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2674560"/>
        <c:crosses val="autoZero"/>
        <c:crossBetween val="between"/>
      </c:valAx>
      <c:spPr>
        <a:solidFill>
          <a:schemeClr val="bg2">
            <a:lumMod val="90000"/>
          </a:schemeClr>
        </a:solidFill>
      </c:spPr>
    </c:plotArea>
    <c:plotVisOnly val="1"/>
    <c:dispBlanksAs val="gap"/>
    <c:showDLblsOverMax val="0"/>
  </c:chart>
  <c:spPr>
    <a:solidFill>
      <a:schemeClr val="bg2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3013140" cy="465140"/>
          </a:xfrm>
          <a:prstGeom prst="rect">
            <a:avLst/>
          </a:prstGeom>
        </p:spPr>
        <p:txBody>
          <a:bodyPr vert="horz" lIns="90769" tIns="45384" rIns="90769" bIns="4538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43" y="3"/>
            <a:ext cx="3013140" cy="465140"/>
          </a:xfrm>
          <a:prstGeom prst="rect">
            <a:avLst/>
          </a:prstGeom>
        </p:spPr>
        <p:txBody>
          <a:bodyPr vert="horz" lIns="90769" tIns="45384" rIns="90769" bIns="45384" rtlCol="0"/>
          <a:lstStyle>
            <a:lvl1pPr algn="r">
              <a:defRPr sz="1200"/>
            </a:lvl1pPr>
          </a:lstStyle>
          <a:p>
            <a:fld id="{AC479253-5BBA-4E82-BCB3-004C37A2E9C9}" type="datetimeFigureOut">
              <a:rPr lang="en-US" smtClean="0"/>
              <a:t>4/13/2018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9" tIns="45384" rIns="90769" bIns="4538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4861" y="4421193"/>
            <a:ext cx="5565117" cy="4189411"/>
          </a:xfrm>
          <a:prstGeom prst="rect">
            <a:avLst/>
          </a:prstGeom>
        </p:spPr>
        <p:txBody>
          <a:bodyPr vert="horz" lIns="90769" tIns="45384" rIns="90769" bIns="4538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387"/>
            <a:ext cx="3013140" cy="465140"/>
          </a:xfrm>
          <a:prstGeom prst="rect">
            <a:avLst/>
          </a:prstGeom>
        </p:spPr>
        <p:txBody>
          <a:bodyPr vert="horz" lIns="90769" tIns="45384" rIns="90769" bIns="4538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43" y="8842387"/>
            <a:ext cx="3013140" cy="465140"/>
          </a:xfrm>
          <a:prstGeom prst="rect">
            <a:avLst/>
          </a:prstGeom>
        </p:spPr>
        <p:txBody>
          <a:bodyPr vert="horz" lIns="90769" tIns="45384" rIns="90769" bIns="45384" rtlCol="0" anchor="b"/>
          <a:lstStyle>
            <a:lvl1pPr algn="r">
              <a:defRPr sz="1200"/>
            </a:lvl1pPr>
          </a:lstStyle>
          <a:p>
            <a:fld id="{3B5EB9F2-F706-4525-80A2-FE6E42DBC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53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EB9F2-F706-4525-80A2-FE6E42DBC89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264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EB9F2-F706-4525-80A2-FE6E42DBC89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0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78C676-709A-495B-9C9A-DB7641E621DC}" type="datetime1">
              <a:rPr lang="en-US" smtClean="0"/>
              <a:t>4/13/2018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41B986-AC0C-4352-B926-FC6894FB9347}" type="datetime1">
              <a:rPr lang="en-US" smtClean="0"/>
              <a:t>4/13/2018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237F25-449F-41C9-A430-B76BB3FB28EF}" type="datetime1">
              <a:rPr lang="en-US" smtClean="0"/>
              <a:t>4/13/2018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E3C6E-86DF-41AF-B5BB-E78DDF556378}" type="datetime1">
              <a:rPr lang="en-US" smtClean="0"/>
              <a:t>4/13/2018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FD199-5E01-4B6A-BF7A-9C0DC6705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459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9FDA8-445A-4E99-830C-A56E5D9A909E}" type="datetime1">
              <a:rPr lang="en-US" smtClean="0"/>
              <a:t>4/13/2018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A5C7C6-B603-4DE3-B86A-2413C1B3CD5A}" type="datetime1">
              <a:rPr lang="en-US" smtClean="0"/>
              <a:t>4/13/2018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D25365-FD10-42C4-9A45-2A222B7CB847}" type="datetime1">
              <a:rPr lang="en-US" smtClean="0"/>
              <a:t>4/13/2018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DF3B14-6833-499E-8CA7-84BB3342A98C}" type="datetime1">
              <a:rPr lang="en-US" smtClean="0"/>
              <a:t>4/13/2018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2AB49-307F-4320-AB8A-FFF709E9FB38}" type="datetime1">
              <a:rPr lang="en-US" smtClean="0"/>
              <a:t>4/13/2018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8C79F4-9952-471A-8084-4B738DCF6662}" type="datetime1">
              <a:rPr lang="en-US" smtClean="0"/>
              <a:t>4/13/2018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3BA9E0D-A64E-45AE-BE81-C03732D268A0}" type="datetime1">
              <a:rPr lang="en-US" smtClean="0"/>
              <a:t>4/13/2018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0F91523-FBE9-4238-BC52-921D98C9402A}" type="datetime1">
              <a:rPr lang="en-US" smtClean="0"/>
              <a:t>4/13/2018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97FC624-023A-4AF7-9816-EE469C8EE333}" type="datetime1">
              <a:rPr lang="en-US" smtClean="0"/>
              <a:t>4/13/2018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65B880B-4BA6-410A-A58F-5358CEE3C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533400" y="1828800"/>
            <a:ext cx="8229600" cy="2514600"/>
          </a:xfrm>
          <a:prstGeom prst="rect">
            <a:avLst/>
          </a:prstGeom>
        </p:spPr>
        <p:txBody>
          <a:bodyPr vert="horz" rtlCol="0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defRPr/>
            </a:pPr>
            <a:r>
              <a:rPr lang="ka-GE" sz="4400" u="sng" dirty="0" smtClean="0">
                <a:solidFill>
                  <a:schemeClr val="tx1"/>
                </a:solidFill>
                <a:latin typeface="+mn-lt"/>
              </a:rPr>
              <a:t>პირველი ჯგუფის ფარმაცევტული პროდუქტის ლეგალური ბრუნვის წესების დარღვევის ფაქტები</a:t>
            </a:r>
            <a:r>
              <a:rPr lang="ru-RU" sz="5400" u="sng" dirty="0" smtClean="0"/>
              <a:t/>
            </a:r>
            <a:br>
              <a:rPr lang="ru-RU" sz="5400" u="sng" dirty="0" smtClean="0"/>
            </a:br>
            <a:endParaRPr lang="ru-RU" sz="5400" u="sng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768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626175"/>
              </p:ext>
            </p:extLst>
          </p:nvPr>
        </p:nvGraphicFramePr>
        <p:xfrm>
          <a:off x="1219200" y="1981200"/>
          <a:ext cx="7010401" cy="37280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6576"/>
                <a:gridCol w="782102"/>
                <a:gridCol w="928745"/>
                <a:gridCol w="1894153"/>
                <a:gridCol w="1371026"/>
                <a:gridCol w="1447799"/>
              </a:tblGrid>
              <a:tr h="1981200"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1" u="none" strike="noStrike" dirty="0">
                          <a:effectLst/>
                        </a:rPr>
                        <a:t>წელი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1" u="none" strike="noStrike" dirty="0">
                          <a:effectLst/>
                        </a:rPr>
                        <a:t>აფთიაქი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გაბაპენტინი  100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გაბაპენტინი 300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გაბაპენტინი  400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გაბაპენტინი 600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01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2015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86594.4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01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2016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236203.2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348414.4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542383.2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413">
                <a:tc>
                  <a:txBody>
                    <a:bodyPr/>
                    <a:lstStyle/>
                    <a:p>
                      <a:pPr algn="l" fontAlgn="b"/>
                      <a:r>
                        <a:rPr lang="ka-GE" sz="1400" b="1" u="none" strike="noStrike">
                          <a:effectLst/>
                        </a:rPr>
                        <a:t>ჯამი</a:t>
                      </a:r>
                      <a:endParaRPr lang="ka-G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 </a:t>
                      </a:r>
                      <a:r>
                        <a:rPr lang="ka-GE" sz="1400" b="1" u="none" strike="noStrike" dirty="0" smtClean="0">
                          <a:effectLst/>
                        </a:rPr>
                        <a:t>75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4337.4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322797.6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479858.4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663697.2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01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81">
                <a:tc>
                  <a:txBody>
                    <a:bodyPr/>
                    <a:lstStyle/>
                    <a:p>
                      <a:pPr algn="l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სულ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ka-GE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470</a:t>
                      </a:r>
                      <a:r>
                        <a:rPr lang="ka-GE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690.6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b">
              <a:spcBef>
                <a:spcPts val="0"/>
              </a:spcBef>
              <a:defRPr/>
            </a:pPr>
            <a:r>
              <a:rPr lang="ka-GE" sz="3600" dirty="0">
                <a:effectLst/>
              </a:rPr>
              <a:t>ურეცეპტოდ გაცემული გაბაპენტინის  რაოდენობა </a:t>
            </a:r>
            <a:r>
              <a:rPr lang="ka-GE" sz="3600" dirty="0" smtClean="0">
                <a:effectLst/>
              </a:rPr>
              <a:t>(გრამებში) 2015-2016 წწ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962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962951"/>
              </p:ext>
            </p:extLst>
          </p:nvPr>
        </p:nvGraphicFramePr>
        <p:xfrm>
          <a:off x="152401" y="1066799"/>
          <a:ext cx="8915399" cy="50220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1540"/>
                <a:gridCol w="891540"/>
                <a:gridCol w="652311"/>
                <a:gridCol w="856449"/>
                <a:gridCol w="822960"/>
                <a:gridCol w="891540"/>
                <a:gridCol w="754380"/>
                <a:gridCol w="891540"/>
                <a:gridCol w="644180"/>
                <a:gridCol w="864580"/>
                <a:gridCol w="754379"/>
              </a:tblGrid>
              <a:tr h="1161201">
                <a:tc>
                  <a:txBody>
                    <a:bodyPr/>
                    <a:lstStyle/>
                    <a:p>
                      <a:pPr algn="l" fontAlgn="b"/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გაბაპენტინი 100 მგ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   </a:t>
                      </a:r>
                      <a:r>
                        <a:rPr lang="ka-GE" sz="1200" u="none" strike="noStrike" dirty="0" smtClean="0">
                          <a:effectLst/>
                        </a:rPr>
                        <a:t> </a:t>
                      </a:r>
                      <a:r>
                        <a:rPr lang="ka-GE" sz="1200" u="none" strike="noStrike" dirty="0">
                          <a:effectLst/>
                        </a:rPr>
                        <a:t>გაბაპენტინი  300 მგ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გაბაპენტინი  </a:t>
                      </a:r>
                      <a:r>
                        <a:rPr lang="ka-GE" sz="1200" u="none" strike="noStrike" dirty="0">
                          <a:effectLst/>
                        </a:rPr>
                        <a:t>400 მგ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გაბაპენტინი   </a:t>
                      </a:r>
                      <a:r>
                        <a:rPr lang="ka-GE" sz="1200" u="none" strike="noStrike" dirty="0" smtClean="0">
                          <a:effectLst/>
                        </a:rPr>
                        <a:t>600 </a:t>
                      </a:r>
                      <a:r>
                        <a:rPr lang="ka-GE" sz="1200" u="none" strike="noStrike" dirty="0">
                          <a:effectLst/>
                        </a:rPr>
                        <a:t>მგ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    </a:t>
                      </a:r>
                      <a:r>
                        <a:rPr lang="ka-GE" sz="1200" u="none" strike="noStrike" dirty="0" smtClean="0">
                          <a:effectLst/>
                        </a:rPr>
                        <a:t>გაბაპენტინი 800 </a:t>
                      </a:r>
                      <a:r>
                        <a:rPr lang="ka-GE" sz="1200" u="none" strike="noStrike" dirty="0">
                          <a:effectLst/>
                        </a:rPr>
                        <a:t>მგ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12">
                <a:tc>
                  <a:txBody>
                    <a:bodyPr/>
                    <a:lstStyle/>
                    <a:p>
                      <a:pPr algn="l" fontAlgn="b"/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ჩამორთმევ ა  (1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გაცემა (5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ჩამორთმევა </a:t>
                      </a:r>
                      <a:r>
                        <a:rPr lang="ka-GE" sz="1200" u="none" strike="noStrike" dirty="0" smtClean="0">
                          <a:effectLst/>
                        </a:rPr>
                        <a:t>(38</a:t>
                      </a:r>
                      <a:r>
                        <a:rPr lang="ka-GE" sz="1200" u="none" strike="noStrike" baseline="0" dirty="0" smtClean="0">
                          <a:effectLst/>
                        </a:rPr>
                        <a:t>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გაცემა (34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ჩამორთმევა </a:t>
                      </a:r>
                      <a:r>
                        <a:rPr lang="ka-GE" sz="1200" u="none" strike="noStrike" dirty="0" smtClean="0">
                          <a:effectLst/>
                        </a:rPr>
                        <a:t> (29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გაცემა (32</a:t>
                      </a:r>
                      <a:r>
                        <a:rPr lang="ka-GE" sz="1200" u="none" strike="noStrike" baseline="0" dirty="0" smtClean="0">
                          <a:effectLst/>
                        </a:rPr>
                        <a:t>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ჩამორთმევა   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გაცემა (4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>
                          <a:effectLst/>
                        </a:rPr>
                        <a:t>ჩამორთმევა </a:t>
                      </a:r>
                      <a:r>
                        <a:rPr lang="ka-GE" sz="1200" u="none" strike="noStrike" dirty="0" smtClean="0">
                          <a:effectLst/>
                        </a:rPr>
                        <a:t> (18 ობიექტი) 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u="none" strike="noStrike" dirty="0" smtClean="0">
                          <a:effectLst/>
                        </a:rPr>
                        <a:t>გაცემა (29 ობიექტი)</a:t>
                      </a:r>
                      <a:endParaRPr lang="ka-G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801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ერთეულები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378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21755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7256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494104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4975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423083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4110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244917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801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გრამები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r>
                        <a:rPr lang="ka-GE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175,5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2 176,8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148 231,2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1 990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169 233,2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2 466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195 933,6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444"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ერთეულები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</a:rPr>
                        <a:t>22 133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</a:rPr>
                        <a:t>501 360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</a:rPr>
                        <a:t>428 058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</a:rPr>
                        <a:t>4 110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</a:rPr>
                        <a:t>244 917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444"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გრამები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2 213,3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150 408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171 223,2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2 466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195 933,6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444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23" marR="6423" marT="642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ka-GE" sz="2700" dirty="0" smtClean="0">
                <a:effectLst/>
              </a:rPr>
              <a:t>ჩამორთმეული და ურეცეპტოდ გაცემული გაბაპენტინის  რაოდენობა (2017 წ)</a:t>
            </a:r>
            <a:endParaRPr lang="en-US" sz="3100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066800" y="5638800"/>
            <a:ext cx="7848600" cy="1143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ka-GE" sz="1900" dirty="0">
                <a:solidFill>
                  <a:schemeClr val="tx1"/>
                </a:solidFill>
                <a:effectLst/>
              </a:rPr>
              <a:t>ჩამორთმეული და ურეცეპტოდ გაცემულია სულ </a:t>
            </a:r>
            <a:r>
              <a:rPr lang="ka-GE" sz="1900" dirty="0" smtClean="0">
                <a:solidFill>
                  <a:schemeClr val="tx1"/>
                </a:solidFill>
                <a:effectLst/>
              </a:rPr>
              <a:t>1 200 578 ერთეული, რაც დოზებზე გადააანგარიშებით შეადგენს    522 </a:t>
            </a:r>
            <a:r>
              <a:rPr lang="en-US" sz="1900" dirty="0" smtClean="0">
                <a:solidFill>
                  <a:schemeClr val="tx1"/>
                </a:solidFill>
                <a:effectLst/>
              </a:rPr>
              <a:t> </a:t>
            </a:r>
            <a:r>
              <a:rPr lang="ka-GE" sz="1900" dirty="0" smtClean="0">
                <a:solidFill>
                  <a:schemeClr val="tx1"/>
                </a:solidFill>
                <a:effectLst/>
              </a:rPr>
              <a:t>244,1  გ-ს</a:t>
            </a:r>
            <a:endParaRPr lang="ka-GE" sz="1900" dirty="0" smtClean="0">
              <a:solidFill>
                <a:schemeClr val="tx1"/>
              </a:solidFill>
            </a:endParaRPr>
          </a:p>
          <a:p>
            <a:endParaRPr lang="en-US" sz="3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8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4855561"/>
              </p:ext>
            </p:extLst>
          </p:nvPr>
        </p:nvGraphicFramePr>
        <p:xfrm>
          <a:off x="457200" y="1447802"/>
          <a:ext cx="8077200" cy="39517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633"/>
                <a:gridCol w="1324020"/>
                <a:gridCol w="1682611"/>
                <a:gridCol w="2048095"/>
                <a:gridCol w="1799841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633">
                <a:tc>
                  <a:txBody>
                    <a:bodyPr/>
                    <a:lstStyle/>
                    <a:p>
                      <a:pPr algn="ctr" fontAlgn="b"/>
                      <a:r>
                        <a:rPr lang="ka-GE" sz="1800" b="1" u="none" strike="noStrike" dirty="0">
                          <a:effectLst/>
                        </a:rPr>
                        <a:t>წელი</a:t>
                      </a:r>
                      <a:endParaRPr lang="ka-G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800" b="1" u="none" strike="noStrike" dirty="0">
                          <a:effectLst/>
                        </a:rPr>
                        <a:t>აფთიაქი</a:t>
                      </a:r>
                      <a:endParaRPr lang="ka-G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800" b="1" u="none" strike="noStrike" dirty="0">
                          <a:effectLst/>
                        </a:rPr>
                        <a:t>ტროპიკამიდი  0.5%</a:t>
                      </a:r>
                      <a:endParaRPr lang="ka-G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800" b="1" u="none" strike="noStrike" dirty="0">
                          <a:effectLst/>
                        </a:rPr>
                        <a:t>ტროპიკამიდი  1%</a:t>
                      </a:r>
                      <a:endParaRPr lang="ka-G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800" b="1" u="none" strike="noStrike" dirty="0">
                          <a:effectLst/>
                        </a:rPr>
                        <a:t>სულ</a:t>
                      </a:r>
                      <a:endParaRPr lang="ka-G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52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2015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50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440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16018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16458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52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2016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4709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976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5685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520">
                <a:tc>
                  <a:txBody>
                    <a:bodyPr/>
                    <a:lstStyle/>
                    <a:p>
                      <a:pPr algn="r" fontAlgn="b"/>
                      <a:r>
                        <a:rPr lang="ka-G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92908">
                <a:tc>
                  <a:txBody>
                    <a:bodyPr/>
                    <a:lstStyle/>
                    <a:p>
                      <a:pPr algn="l" fontAlgn="b"/>
                      <a:r>
                        <a:rPr lang="ka-GE" sz="1800" b="1" u="none" strike="noStrike">
                          <a:effectLst/>
                        </a:rPr>
                        <a:t>ჯამი</a:t>
                      </a:r>
                      <a:endParaRPr lang="ka-GE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22143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52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">
              <a:spcBef>
                <a:spcPts val="0"/>
              </a:spcBef>
            </a:pPr>
            <a:r>
              <a:rPr lang="ka-GE" sz="3200" dirty="0">
                <a:solidFill>
                  <a:srgbClr val="000000"/>
                </a:solidFill>
                <a:effectLst/>
                <a:latin typeface="Lucida Sans Unicode"/>
              </a:rPr>
              <a:t>ურეცეპტოდ გაცემული ტროპიკამიდის</a:t>
            </a:r>
            <a:r>
              <a:rPr lang="en-US" sz="3200" dirty="0">
                <a:effectLst/>
                <a:latin typeface="Arial"/>
              </a:rPr>
              <a:t/>
            </a:r>
            <a:br>
              <a:rPr lang="en-US" sz="3200" dirty="0">
                <a:effectLst/>
                <a:latin typeface="Arial"/>
              </a:rPr>
            </a:br>
            <a:r>
              <a:rPr lang="ka-GE" sz="3200" dirty="0" smtClean="0">
                <a:solidFill>
                  <a:srgbClr val="000000"/>
                </a:solidFill>
                <a:effectLst/>
                <a:latin typeface="Lucida Sans Unicode"/>
              </a:rPr>
              <a:t>რაოდენობა (ერთეულებში)</a:t>
            </a:r>
            <a:r>
              <a:rPr lang="en-US" sz="3200" dirty="0">
                <a:effectLst/>
                <a:latin typeface="Arial"/>
              </a:rPr>
              <a:t/>
            </a:r>
            <a:br>
              <a:rPr lang="en-US" sz="3200" dirty="0">
                <a:effectLst/>
                <a:latin typeface="Arial"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807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974497"/>
              </p:ext>
            </p:extLst>
          </p:nvPr>
        </p:nvGraphicFramePr>
        <p:xfrm>
          <a:off x="1828800" y="1828798"/>
          <a:ext cx="5562599" cy="3505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8440"/>
                <a:gridCol w="1037920"/>
                <a:gridCol w="1232529"/>
                <a:gridCol w="2513710"/>
              </a:tblGrid>
              <a:tr h="1719484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u="none" strike="noStrike" dirty="0">
                          <a:effectLst/>
                        </a:rPr>
                        <a:t>წელი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აფთიაქი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ტროპიკამიდი  0.5%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>
                          <a:effectLst/>
                        </a:rPr>
                        <a:t>ტროპიკამიდი  1%</a:t>
                      </a:r>
                      <a:endParaRPr lang="ka-G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1601.8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235.45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97.6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867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u="none" strike="noStrike">
                          <a:effectLst/>
                        </a:rPr>
                        <a:t>ჯამი</a:t>
                      </a:r>
                      <a:endParaRPr lang="ka-GE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257.45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1699.4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3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663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სულ </a:t>
                      </a:r>
                      <a:r>
                        <a:rPr lang="en-US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1956.8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a-GE" sz="3200" dirty="0">
                <a:solidFill>
                  <a:srgbClr val="000000"/>
                </a:solidFill>
                <a:effectLst/>
                <a:latin typeface="Lucida Sans Unicode"/>
              </a:rPr>
              <a:t>ურეცეპტოდ გაცემული ტროპიკამიდის</a:t>
            </a:r>
            <a:r>
              <a:rPr lang="en-US" sz="3200" dirty="0">
                <a:effectLst/>
                <a:latin typeface="Arial"/>
              </a:rPr>
              <a:t/>
            </a:r>
            <a:br>
              <a:rPr lang="en-US" sz="3200" dirty="0">
                <a:effectLst/>
                <a:latin typeface="Arial"/>
              </a:rPr>
            </a:br>
            <a:r>
              <a:rPr lang="ka-GE" sz="3200" dirty="0">
                <a:solidFill>
                  <a:srgbClr val="000000"/>
                </a:solidFill>
                <a:effectLst/>
                <a:latin typeface="Lucida Sans Unicode"/>
              </a:rPr>
              <a:t>რაოდენობა </a:t>
            </a:r>
            <a:r>
              <a:rPr lang="ka-GE" sz="3200" dirty="0" smtClean="0">
                <a:solidFill>
                  <a:srgbClr val="000000"/>
                </a:solidFill>
                <a:effectLst/>
                <a:latin typeface="Lucida Sans Unicode"/>
              </a:rPr>
              <a:t>(გრამებში)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6552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365759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ka-GE" dirty="0" smtClean="0"/>
              <a:t>ტროპიკამიდის ურეცეპტოდ გაცემის ფაქტი  არ დაფიქსირებულა</a:t>
            </a:r>
          </a:p>
          <a:p>
            <a:pPr>
              <a:buFont typeface="Wingdings" panose="05000000000000000000" pitchFamily="2" charset="2"/>
              <a:buChar char="q"/>
            </a:pPr>
            <a:endParaRPr lang="ka-GE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ka-GE" dirty="0" smtClean="0"/>
              <a:t>ჩამორთმულია მხოლოდ 4 ფლაკონი ტროპიკამიდი უნებართვო საქმიანობის განმახორციელებელი პირიდან, რომელმაც იმპორტი განახორციელა წინასწარი შეთანხმებისა და ნებართვის გარეშე რეგისტრაციის მიზნით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ka-GE" dirty="0" smtClean="0"/>
              <a:t>ტროპიკამიდის ურეცეპტოდ გაცემა და ჩამორთმევა (2017წ)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36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1727688"/>
              </p:ext>
            </p:extLst>
          </p:nvPr>
        </p:nvGraphicFramePr>
        <p:xfrm>
          <a:off x="304800" y="1143000"/>
          <a:ext cx="8686799" cy="51821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2464"/>
                <a:gridCol w="1061736"/>
                <a:gridCol w="1852140"/>
                <a:gridCol w="1971071"/>
                <a:gridCol w="1739388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634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0" u="none" strike="noStrike" dirty="0">
                          <a:effectLst/>
                        </a:rPr>
                        <a:t>წელი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0" u="none" strike="noStrike" dirty="0">
                          <a:effectLst/>
                        </a:rPr>
                        <a:t>აფთიაქი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0" u="none" strike="noStrike" dirty="0">
                          <a:effectLst/>
                        </a:rPr>
                        <a:t>დექსტრომეტორფანი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0" u="none" strike="noStrike" dirty="0">
                          <a:effectLst/>
                        </a:rPr>
                        <a:t>ზოპიკლონი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b="0" u="none" strike="noStrike" dirty="0">
                          <a:effectLst/>
                        </a:rPr>
                        <a:t>ზალეპლონი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434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2015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44636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166533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74280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378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2016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>
                          <a:effectLst/>
                        </a:rPr>
                        <a:t>51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402163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650497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u="none" strike="noStrike" dirty="0">
                          <a:effectLst/>
                        </a:rPr>
                        <a:t>48070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378"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u="none" strike="noStrike" dirty="0">
                          <a:effectLst/>
                        </a:rPr>
                        <a:t>1694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u="none" strike="noStrike" dirty="0">
                          <a:effectLst/>
                        </a:rPr>
                        <a:t>88302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u="none" strike="noStrike" dirty="0">
                          <a:effectLst/>
                        </a:rPr>
                        <a:t>11194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159">
                <a:tc>
                  <a:txBody>
                    <a:bodyPr/>
                    <a:lstStyle/>
                    <a:p>
                      <a:pPr algn="l" fontAlgn="b"/>
                      <a:r>
                        <a:rPr lang="ka-GE" sz="1400" b="0" u="none" strike="noStrike" dirty="0">
                          <a:effectLst/>
                        </a:rPr>
                        <a:t>ჯამი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0" u="none" strike="noStrike" dirty="0" smtClean="0">
                          <a:effectLst/>
                        </a:rPr>
                        <a:t>448 493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0" u="none" strike="noStrike" dirty="0" smtClean="0">
                          <a:effectLst/>
                        </a:rPr>
                        <a:t>905 332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400" b="0" u="none" strike="noStrike" dirty="0" smtClean="0">
                          <a:effectLst/>
                        </a:rPr>
                        <a:t>133 544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03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81000" y="0"/>
            <a:ext cx="861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">
              <a:defRPr/>
            </a:pPr>
            <a:r>
              <a:rPr lang="ka-GE" sz="2400" b="1" dirty="0">
                <a:solidFill>
                  <a:prstClr val="black"/>
                </a:solidFill>
              </a:rPr>
              <a:t>ურეცეპტოდ გაცემული დექსტრომეტორფანის, ზოპიკლონისა და ზალეპლონის რაოდენობა (ერთეულებში)</a:t>
            </a:r>
            <a:endParaRPr lang="ka-GE" sz="2400" b="1" dirty="0">
              <a:solidFill>
                <a:srgbClr val="000000"/>
              </a:solidFill>
              <a:latin typeface="Calibri"/>
            </a:endParaRPr>
          </a:p>
          <a:p>
            <a:pPr lvl="0" fontAlgn="b"/>
            <a:endParaRPr lang="ka-GE" sz="1200" b="1" dirty="0">
              <a:solidFill>
                <a:srgbClr val="000000"/>
              </a:solidFill>
              <a:latin typeface="Calibri"/>
            </a:endParaRPr>
          </a:p>
          <a:p>
            <a:pPr lvl="0" fontAlgn="b"/>
            <a:endParaRPr lang="ka-GE" sz="12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785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761321"/>
              </p:ext>
            </p:extLst>
          </p:nvPr>
        </p:nvGraphicFramePr>
        <p:xfrm>
          <a:off x="838201" y="1828802"/>
          <a:ext cx="7391400" cy="3460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6185"/>
                <a:gridCol w="1533414"/>
                <a:gridCol w="1774625"/>
                <a:gridCol w="1464496"/>
                <a:gridCol w="1102680"/>
              </a:tblGrid>
              <a:tr h="2133598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u="none" strike="noStrike" dirty="0">
                          <a:effectLst/>
                        </a:rPr>
                        <a:t>წელი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აფთიაქი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დექსტრომეტორფანი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ზოპიკლონი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400" u="none" strike="noStrike" dirty="0">
                          <a:effectLst/>
                        </a:rPr>
                        <a:t>ზალეპლონი</a:t>
                      </a:r>
                      <a:endParaRPr lang="ka-G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8927.2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1248.9975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742.8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80432.6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4878.7275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480.7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38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u="none" strike="noStrike" dirty="0">
                          <a:effectLst/>
                        </a:rPr>
                        <a:t>ჯამი</a:t>
                      </a:r>
                      <a:endParaRPr lang="ka-G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89359.8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6127.725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1223.5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 fontAlgn="b">
              <a:spcBef>
                <a:spcPts val="0"/>
              </a:spcBef>
              <a:defRPr/>
            </a:pPr>
            <a:r>
              <a:rPr lang="ka-GE" sz="3600" dirty="0" smtClean="0">
                <a:effectLst/>
              </a:rPr>
              <a:t/>
            </a:r>
            <a:br>
              <a:rPr lang="ka-GE" sz="3600" dirty="0" smtClean="0">
                <a:effectLst/>
              </a:rPr>
            </a:br>
            <a:r>
              <a:rPr lang="ka-GE" sz="3600" dirty="0">
                <a:effectLst/>
              </a:rPr>
              <a:t/>
            </a:r>
            <a:br>
              <a:rPr lang="ka-GE" sz="3600" dirty="0">
                <a:effectLst/>
              </a:rPr>
            </a:br>
            <a:r>
              <a:rPr lang="ka-GE" sz="3600" dirty="0" smtClean="0">
                <a:effectLst/>
              </a:rPr>
              <a:t/>
            </a:r>
            <a:br>
              <a:rPr lang="ka-GE" sz="3600" dirty="0" smtClean="0">
                <a:effectLst/>
              </a:rPr>
            </a:br>
            <a:r>
              <a:rPr lang="ka-GE" sz="2700" dirty="0" smtClean="0">
                <a:effectLst/>
              </a:rPr>
              <a:t>ურეცეპტოდ </a:t>
            </a:r>
            <a:r>
              <a:rPr lang="ka-GE" sz="2700" dirty="0">
                <a:effectLst/>
              </a:rPr>
              <a:t>გაცემული დექსტრომეტორფანის, ზოპიკლონისა და ზალეპლონის რაოდენობა </a:t>
            </a:r>
            <a:r>
              <a:rPr lang="ka-GE" sz="2700" dirty="0" smtClean="0">
                <a:effectLst/>
              </a:rPr>
              <a:t>(გრამებში)</a:t>
            </a:r>
            <a:r>
              <a:rPr lang="ka-GE" sz="2700" dirty="0">
                <a:solidFill>
                  <a:srgbClr val="000000"/>
                </a:solidFill>
                <a:effectLst/>
                <a:latin typeface="Calibri"/>
              </a:rPr>
              <a:t/>
            </a:r>
            <a:br>
              <a:rPr lang="ka-GE" sz="2700" dirty="0">
                <a:solidFill>
                  <a:srgbClr val="000000"/>
                </a:solidFill>
                <a:effectLst/>
                <a:latin typeface="Calibri"/>
              </a:rPr>
            </a:br>
            <a:r>
              <a:rPr lang="ka-GE" sz="2400" dirty="0">
                <a:solidFill>
                  <a:srgbClr val="000000"/>
                </a:solidFill>
                <a:effectLst/>
                <a:latin typeface="Calibri"/>
              </a:rPr>
              <a:t/>
            </a:r>
            <a:br>
              <a:rPr lang="ka-GE" sz="2400" dirty="0">
                <a:solidFill>
                  <a:srgbClr val="000000"/>
                </a:solidFill>
                <a:effectLst/>
                <a:latin typeface="Calibri"/>
              </a:rPr>
            </a:br>
            <a:r>
              <a:rPr lang="ka-GE" sz="2400" dirty="0">
                <a:solidFill>
                  <a:srgbClr val="000000"/>
                </a:solidFill>
                <a:effectLst/>
                <a:latin typeface="Calibri"/>
              </a:rPr>
              <a:t/>
            </a:r>
            <a:br>
              <a:rPr lang="ka-GE" sz="2400" dirty="0">
                <a:solidFill>
                  <a:srgbClr val="000000"/>
                </a:solidFill>
                <a:effectLst/>
                <a:latin typeface="Calibri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93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5730937"/>
              </p:ext>
            </p:extLst>
          </p:nvPr>
        </p:nvGraphicFramePr>
        <p:xfrm>
          <a:off x="518160" y="1447801"/>
          <a:ext cx="8229599" cy="35814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0239"/>
                <a:gridCol w="1045564"/>
                <a:gridCol w="1034321"/>
                <a:gridCol w="1484026"/>
                <a:gridCol w="1270416"/>
                <a:gridCol w="888167"/>
                <a:gridCol w="966866"/>
              </a:tblGrid>
              <a:tr h="531433"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b="1" u="none" strike="noStrike" dirty="0">
                          <a:effectLst/>
                        </a:rPr>
                        <a:t>ზომის ერთეული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ka-GE" sz="1200" b="1" u="none" strike="noStrike" dirty="0">
                          <a:effectLst/>
                        </a:rPr>
                        <a:t>დექსტრომეტორფანი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ka-GE" sz="1200" b="1" u="none" strike="noStrike" dirty="0">
                          <a:effectLst/>
                        </a:rPr>
                        <a:t>ზოპიკლონი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ka-GE" sz="1200" b="1" u="none" strike="noStrike" dirty="0">
                          <a:effectLst/>
                        </a:rPr>
                        <a:t>ზალეპლონი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3976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 dirty="0">
                          <a:effectLst/>
                        </a:rPr>
                        <a:t>ჩამორთმევა  (5 ობიექტი)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 dirty="0">
                          <a:effectLst/>
                        </a:rPr>
                        <a:t>გაცემა (16 ობიექტი)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 dirty="0">
                          <a:effectLst/>
                        </a:rPr>
                        <a:t>ჩამორთმევა (23 ობიექტი)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 dirty="0">
                          <a:effectLst/>
                        </a:rPr>
                        <a:t>გაცემა (30 ობიექტი)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>
                          <a:effectLst/>
                        </a:rPr>
                        <a:t>ჩამორთმევა  (3 ობიექტი)</a:t>
                      </a:r>
                      <a:endParaRPr lang="ka-GE" sz="120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200" b="1" u="none" strike="noStrike" dirty="0">
                          <a:effectLst/>
                        </a:rPr>
                        <a:t>გაცემა (6 ობიექტი)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77644"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b="1" u="none" strike="noStrike">
                          <a:effectLst/>
                        </a:rPr>
                        <a:t>ერთეულებში</a:t>
                      </a:r>
                      <a:endParaRPr lang="ka-GE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26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1694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6282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88302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115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11</a:t>
                      </a:r>
                      <a:r>
                        <a:rPr lang="ka-GE" sz="1200" b="1" u="none" strike="noStrike" dirty="0" smtClean="0">
                          <a:effectLst/>
                        </a:rPr>
                        <a:t> 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62116"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b="1" u="none" strike="noStrike" dirty="0">
                          <a:effectLst/>
                        </a:rPr>
                        <a:t>გრამებში</a:t>
                      </a:r>
                      <a:endParaRPr lang="ka-G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5,2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338,8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47,115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662,265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1,15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r>
                        <a:rPr lang="ka-GE" sz="1200" b="1" u="none" strike="noStrike" dirty="0" smtClean="0">
                          <a:effectLst/>
                        </a:rPr>
                        <a:t>111,94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08327">
                <a:tc>
                  <a:txBody>
                    <a:bodyPr/>
                    <a:lstStyle/>
                    <a:p>
                      <a:pPr algn="l" fontAlgn="b"/>
                      <a:r>
                        <a:rPr lang="ka-GE" sz="1000" u="none" strike="noStrike" dirty="0">
                          <a:effectLst/>
                        </a:rPr>
                        <a:t>სულ ერთეულებში</a:t>
                      </a:r>
                      <a:endParaRPr lang="ka-G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 smtClean="0">
                          <a:effectLst/>
                        </a:rPr>
                        <a:t>1 720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 smtClean="0">
                          <a:effectLst/>
                        </a:rPr>
                        <a:t>94 584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11 309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62116">
                <a:tc>
                  <a:txBody>
                    <a:bodyPr/>
                    <a:lstStyle/>
                    <a:p>
                      <a:pPr algn="l" fontAlgn="b"/>
                      <a:r>
                        <a:rPr lang="ka-GE" sz="1000" u="none" strike="noStrike" dirty="0">
                          <a:effectLst/>
                        </a:rPr>
                        <a:t>სულ გრამებში</a:t>
                      </a:r>
                      <a:endParaRPr lang="ka-G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r>
                        <a:rPr lang="ka-GE" sz="1600" b="1" u="none" strike="noStrike" dirty="0" smtClean="0">
                          <a:effectLst/>
                        </a:rPr>
                        <a:t>344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r>
                        <a:rPr lang="ka-GE" sz="1600" b="1" u="none" strike="noStrike" dirty="0" smtClean="0">
                          <a:effectLst/>
                        </a:rPr>
                        <a:t>709,38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r>
                        <a:rPr lang="ka-GE" sz="1600" b="1" u="none" strike="noStrike" dirty="0" smtClean="0">
                          <a:effectLst/>
                        </a:rPr>
                        <a:t>113,09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32" marR="8432" marT="843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868362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r>
              <a:rPr lang="ka-GE" sz="2400" dirty="0" smtClean="0">
                <a:effectLst/>
              </a:rPr>
              <a:t>ჩამორთმეული და ურეცეპტოდ </a:t>
            </a:r>
            <a:r>
              <a:rPr lang="ka-GE" sz="2400" dirty="0">
                <a:effectLst/>
              </a:rPr>
              <a:t>გაცემული დექსტრომეტორფანის, ზოპიკლონისა და ზალეპლონის </a:t>
            </a:r>
            <a:r>
              <a:rPr lang="ka-GE" sz="2400" dirty="0" smtClean="0">
                <a:effectLst/>
              </a:rPr>
              <a:t>რაოდენობა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58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729430"/>
              </p:ext>
            </p:extLst>
          </p:nvPr>
        </p:nvGraphicFramePr>
        <p:xfrm>
          <a:off x="990600" y="1600200"/>
          <a:ext cx="6629400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915" name="Rectangle 5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ka-GE" altLang="en-US" sz="2400" b="1" dirty="0" smtClean="0">
                <a:solidFill>
                  <a:schemeClr val="tx1"/>
                </a:solidFill>
              </a:rPr>
              <a:t>სათანადო ნებართვის გარეშე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, </a:t>
            </a:r>
            <a:r>
              <a:rPr lang="ka-GE" altLang="en-US" sz="2400" dirty="0" smtClean="0">
                <a:solidFill>
                  <a:schemeClr val="tx1"/>
                </a:solidFill>
              </a:rPr>
              <a:t>პირველი ჯგუფის ფარმაცევტული პროდუქტის მიმოქცევის ფაქტები</a:t>
            </a:r>
            <a:endParaRPr lang="ru-RU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6FD199-5E01-4B6A-BF7A-9C0DC670515E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893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382000" cy="1066800"/>
          </a:xfrm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soft" dir="t"/>
          </a:scene3d>
          <a:sp3d>
            <a:bevelT w="114300" prst="artDeco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ka-GE" sz="2000" dirty="0">
                <a:ea typeface="Times New Roman"/>
                <a:cs typeface="Times New Roman"/>
              </a:rPr>
              <a:t>ინსპექტირების ღონისძიებების შედეგად </a:t>
            </a:r>
            <a:r>
              <a:rPr lang="ka-GE" sz="2000" dirty="0" smtClean="0">
                <a:ea typeface="Times New Roman"/>
                <a:cs typeface="Times New Roman"/>
              </a:rPr>
              <a:t>გაუქმებული ავტორიზებული აფთიაქები</a:t>
            </a:r>
            <a:endParaRPr lang="ka-GE" sz="2000" dirty="0">
              <a:ea typeface="Times New Roman"/>
              <a:cs typeface="Times New Roman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28600" y="5715000"/>
            <a:ext cx="8763000" cy="1300480"/>
          </a:xfrm>
        </p:spPr>
        <p:txBody>
          <a:bodyPr>
            <a:normAutofit/>
          </a:bodyPr>
          <a:lstStyle/>
          <a:p>
            <a:pPr algn="ctr"/>
            <a:r>
              <a:rPr lang="ka-GE" sz="1700" dirty="0">
                <a:solidFill>
                  <a:schemeClr val="tx1"/>
                </a:solidFill>
                <a:ea typeface="Times New Roman"/>
                <a:cs typeface="Times New Roman"/>
              </a:rPr>
              <a:t>(საქართველოს ზოგადი ადმინისტრაციული კოდექსის 61-ე მუხლის და საქართველოს კანონის ,,ლიცენზიებისა და ნებართვების შესახებ” 34-ე მუხლის მე-6 ნაწილის შესაბამისად, სააგენტოს უფროსის ბრძანების საფუძველზე)</a:t>
            </a:r>
          </a:p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402718992"/>
              </p:ext>
            </p:extLst>
          </p:nvPr>
        </p:nvGraphicFramePr>
        <p:xfrm>
          <a:off x="609600" y="1371600"/>
          <a:ext cx="7696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1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575144169"/>
              </p:ext>
            </p:extLst>
          </p:nvPr>
        </p:nvGraphicFramePr>
        <p:xfrm>
          <a:off x="0" y="914400"/>
          <a:ext cx="8991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9600" y="0"/>
            <a:ext cx="7924800" cy="1066800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anchor="b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ka-GE" sz="1800" b="1" u="sng" dirty="0" smtClean="0">
                <a:latin typeface="+mn-lt"/>
              </a:rPr>
              <a:t>ადმინისტრაციული სამართალდარღვევის ოქმების რაოდენობა </a:t>
            </a:r>
          </a:p>
          <a:p>
            <a:pPr fontAlgn="auto">
              <a:spcAft>
                <a:spcPts val="0"/>
              </a:spcAft>
              <a:defRPr/>
            </a:pPr>
            <a:r>
              <a:rPr lang="ka-GE" sz="1800" b="1" u="sng" dirty="0" smtClean="0">
                <a:latin typeface="+mn-lt"/>
              </a:rPr>
              <a:t>2015-2017 წწ</a:t>
            </a:r>
            <a:endParaRPr lang="ru-RU" sz="1800" b="1" u="sng" dirty="0" smtClean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638800"/>
            <a:ext cx="777240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ka-GE" b="1" dirty="0" smtClean="0"/>
              <a:t>სულ</a:t>
            </a:r>
            <a:r>
              <a:rPr lang="en-US" b="1" dirty="0" smtClean="0"/>
              <a:t>:</a:t>
            </a:r>
            <a:r>
              <a:rPr lang="ka-GE" b="1" dirty="0" smtClean="0"/>
              <a:t>   </a:t>
            </a:r>
            <a:r>
              <a:rPr lang="ka-GE" sz="1600" b="1" dirty="0" smtClean="0"/>
              <a:t>2015-201</a:t>
            </a:r>
            <a:r>
              <a:rPr lang="en-US" sz="1600" b="1" dirty="0" smtClean="0"/>
              <a:t>7 </a:t>
            </a:r>
            <a:r>
              <a:rPr lang="ka-GE" sz="1600" b="1" dirty="0" smtClean="0"/>
              <a:t>წწ. სულ </a:t>
            </a:r>
            <a:r>
              <a:rPr lang="en-US" sz="1600" b="1" dirty="0" smtClean="0"/>
              <a:t>1707 </a:t>
            </a:r>
            <a:r>
              <a:rPr lang="ka-GE" sz="1600" b="1" dirty="0" smtClean="0"/>
              <a:t>ადმინისტრაციული სამართალდარღვევის ოქმი</a:t>
            </a:r>
            <a:endParaRPr lang="ka-GE" sz="1600" b="1" dirty="0"/>
          </a:p>
        </p:txBody>
      </p:sp>
    </p:spTree>
    <p:extLst>
      <p:ext uri="{BB962C8B-B14F-4D97-AF65-F5344CB8AC3E}">
        <p14:creationId xmlns:p14="http://schemas.microsoft.com/office/powerpoint/2010/main" val="32969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  <a:solidFill>
            <a:schemeClr val="bg2"/>
          </a:solidFill>
        </p:spPr>
        <p:txBody>
          <a:bodyPr/>
          <a:lstStyle/>
          <a:p>
            <a:r>
              <a:rPr lang="ka-GE" dirty="0" smtClean="0"/>
              <a:t>საქმიანობის უფლების შეჩერება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33400" y="1143000"/>
            <a:ext cx="8077200" cy="5638800"/>
          </a:xfrm>
        </p:spPr>
        <p:txBody>
          <a:bodyPr>
            <a:noAutofit/>
          </a:bodyPr>
          <a:lstStyle/>
          <a:p>
            <a:pPr marL="109728" indent="0" algn="just">
              <a:buNone/>
            </a:pPr>
            <a:r>
              <a:rPr lang="x-none" sz="2000" i="1" smtClean="0"/>
              <a:t>სამკურნალო </a:t>
            </a:r>
            <a:r>
              <a:rPr lang="x-none" sz="2000" i="1"/>
              <a:t>საშუალების ურეცეპტოდ რეალიზაციასთან დაკავშირებული სამართალდარღვევის დადგომისას, სამართალდამრღვევი </a:t>
            </a:r>
            <a:r>
              <a:rPr lang="x-none" sz="2000" i="1" smtClean="0"/>
              <a:t>იურიდიული და </a:t>
            </a:r>
            <a:r>
              <a:rPr lang="x-none" sz="2000" i="1"/>
              <a:t>ფარმაცევტულ საქმიანობაზე პასუხისმგებელი </a:t>
            </a:r>
            <a:r>
              <a:rPr lang="x-none" sz="2000" i="1" smtClean="0"/>
              <a:t>პირი</a:t>
            </a:r>
            <a:r>
              <a:rPr lang="x-none" sz="2000" i="1"/>
              <a:t>, </a:t>
            </a:r>
            <a:r>
              <a:rPr lang="x-none" sz="2000" i="1" smtClean="0"/>
              <a:t>სააგენტოს </a:t>
            </a:r>
            <a:r>
              <a:rPr lang="x-none" sz="2000" i="1"/>
              <a:t>მიერ რეგისტრირდება </a:t>
            </a:r>
            <a:r>
              <a:rPr lang="x-none" sz="2000" i="1" smtClean="0"/>
              <a:t>სამართალდამრღვევი </a:t>
            </a:r>
            <a:r>
              <a:rPr lang="x-none" sz="2000" i="1"/>
              <a:t>ფიზიკური და იურიდიული პირებისა და ფარმაცევტულ საქმიანობაზე პასუხისმგებელი პირ(ებ)ის </a:t>
            </a:r>
            <a:r>
              <a:rPr lang="x-none" sz="2000" i="1" smtClean="0"/>
              <a:t>რეესტრებში</a:t>
            </a:r>
            <a:r>
              <a:rPr lang="en-US" sz="2000" i="1" dirty="0"/>
              <a:t> (http://</a:t>
            </a:r>
            <a:r>
              <a:rPr lang="en-US" sz="2000" i="1" dirty="0" smtClean="0"/>
              <a:t>rama.moh.gov.ge/geo/static/316)</a:t>
            </a:r>
            <a:endParaRPr lang="x-none" sz="2000" i="1" smtClean="0"/>
          </a:p>
          <a:p>
            <a:pPr marL="109728" indent="0">
              <a:buNone/>
            </a:pPr>
            <a:endParaRPr lang="en-US" sz="2000" dirty="0" smtClean="0"/>
          </a:p>
          <a:p>
            <a:pPr>
              <a:buFont typeface="Wingdings" pitchFamily="2" charset="2"/>
              <a:buChar char="q"/>
            </a:pPr>
            <a:r>
              <a:rPr lang="ka-GE" sz="2000" dirty="0" smtClean="0"/>
              <a:t>2016 წლის აგვისტოდან დღემდე,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ka-GE" sz="2000" dirty="0" smtClean="0">
                <a:solidFill>
                  <a:srgbClr val="0070C0"/>
                </a:solidFill>
              </a:rPr>
              <a:t>86 პირს, რომელსაც ეკისრებოდა ფარმაცევტულ საქმიანობაზე პასუხისმგებლობა, შეუჩერდა </a:t>
            </a:r>
            <a:r>
              <a:rPr lang="ka-GE" sz="2000" dirty="0">
                <a:solidFill>
                  <a:srgbClr val="0070C0"/>
                </a:solidFill>
              </a:rPr>
              <a:t>ფარმაცევტული პროდუქტის რეალიზაციის </a:t>
            </a:r>
            <a:r>
              <a:rPr lang="ka-GE" sz="2000" dirty="0" smtClean="0">
                <a:solidFill>
                  <a:srgbClr val="0070C0"/>
                </a:solidFill>
              </a:rPr>
              <a:t>უფლება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ka-GE" sz="2000" dirty="0" smtClean="0">
                <a:solidFill>
                  <a:srgbClr val="0070C0"/>
                </a:solidFill>
              </a:rPr>
              <a:t>სამართალდამრღვევ პირთა რეესტრში დაფიქსირდა 66 იურიდიული პირი, რომელთაც არ გააჩნიათ უფლება მიიღონ ავტორიზებული აფთიაქის ნებართვა </a:t>
            </a:r>
            <a:endParaRPr lang="ka-GE" sz="2000" dirty="0">
              <a:solidFill>
                <a:srgbClr val="0070C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1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2202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 rot="21090343">
            <a:off x="756637" y="2289992"/>
            <a:ext cx="66926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buNone/>
            </a:pPr>
            <a:r>
              <a:rPr lang="ka-GE" sz="4800" b="1" i="1" dirty="0">
                <a:solidFill>
                  <a:schemeClr val="accent1">
                    <a:lumMod val="50000"/>
                  </a:schemeClr>
                </a:solidFill>
              </a:rPr>
              <a:t>გმადლობთ</a:t>
            </a:r>
          </a:p>
          <a:p>
            <a:pPr marL="109728" indent="0" algn="ctr">
              <a:buNone/>
            </a:pPr>
            <a:r>
              <a:rPr lang="ka-GE" sz="4800" b="1" i="1" dirty="0">
                <a:solidFill>
                  <a:schemeClr val="accent1">
                    <a:lumMod val="50000"/>
                  </a:schemeClr>
                </a:solidFill>
              </a:rPr>
              <a:t>ყურადღებისათვის</a:t>
            </a:r>
            <a:endParaRPr lang="en-US" sz="4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457200"/>
            <a:ext cx="5638800" cy="58674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ka-GE" sz="2600" dirty="0" smtClean="0">
                <a:ea typeface="Times New Roman"/>
                <a:cs typeface="Times New Roman"/>
              </a:rPr>
              <a:t>შემოწმების </a:t>
            </a:r>
            <a:r>
              <a:rPr lang="ka-GE" sz="2600" dirty="0">
                <a:ea typeface="Times New Roman"/>
                <a:cs typeface="Times New Roman"/>
              </a:rPr>
              <a:t>შედეგად, ერთი და იმავე დაწესებულებაში ადგილი აქვს რამდენიმე სხვადასხვა ტიპის სამართალდარღვევის  ფაქტის </a:t>
            </a:r>
            <a:r>
              <a:rPr lang="ka-GE" sz="2600" dirty="0" smtClean="0">
                <a:ea typeface="Times New Roman"/>
                <a:cs typeface="Times New Roman"/>
              </a:rPr>
              <a:t>გამოვლენას.</a:t>
            </a:r>
          </a:p>
          <a:p>
            <a:pPr marL="109728" indent="0" algn="just">
              <a:buNone/>
            </a:pPr>
            <a:endParaRPr lang="ka-GE" sz="2600" dirty="0">
              <a:ea typeface="Times New Roman"/>
              <a:cs typeface="Times New Roman"/>
            </a:endParaRPr>
          </a:p>
          <a:p>
            <a:pPr marL="109728" indent="0" algn="just">
              <a:buNone/>
            </a:pPr>
            <a:r>
              <a:rPr lang="ka-GE" sz="2600" dirty="0" smtClean="0">
                <a:ea typeface="Times New Roman"/>
                <a:cs typeface="Times New Roman"/>
              </a:rPr>
              <a:t>შედეგად,</a:t>
            </a:r>
          </a:p>
          <a:p>
            <a:pPr marL="137160" indent="0" algn="ctr">
              <a:buNone/>
            </a:pPr>
            <a:endParaRPr lang="ka-GE" sz="2600" dirty="0" smtClean="0">
              <a:ea typeface="Times New Roman"/>
              <a:cs typeface="Times New Roman"/>
            </a:endParaRPr>
          </a:p>
          <a:p>
            <a:pPr algn="just"/>
            <a:r>
              <a:rPr lang="ka-GE" sz="2600" dirty="0">
                <a:ea typeface="Times New Roman"/>
                <a:cs typeface="Times New Roman"/>
              </a:rPr>
              <a:t>ადმინისტრაციული სამართალდარღვევის ოქმი  </a:t>
            </a:r>
            <a:r>
              <a:rPr lang="ka-GE" sz="2600" dirty="0" smtClean="0">
                <a:ea typeface="Times New Roman"/>
                <a:cs typeface="Times New Roman"/>
              </a:rPr>
              <a:t>დგება კონტროლის </a:t>
            </a:r>
            <a:r>
              <a:rPr lang="ka-GE" sz="2600" dirty="0">
                <a:ea typeface="Times New Roman"/>
                <a:cs typeface="Times New Roman"/>
              </a:rPr>
              <a:t>ღონისძიებების შედეგად დაფიქსირებული ყველა სამართალდარღვევის </a:t>
            </a:r>
            <a:r>
              <a:rPr lang="ka-GE" sz="2600" dirty="0" smtClean="0">
                <a:ea typeface="Times New Roman"/>
                <a:cs typeface="Times New Roman"/>
              </a:rPr>
              <a:t>გათვალისწინებით,</a:t>
            </a:r>
          </a:p>
          <a:p>
            <a:pPr marL="137160" indent="0" algn="ctr">
              <a:buNone/>
            </a:pPr>
            <a:r>
              <a:rPr lang="ka-GE" sz="2600" dirty="0" smtClean="0">
                <a:ea typeface="Times New Roman"/>
                <a:cs typeface="Times New Roman"/>
              </a:rPr>
              <a:t>თუმცა,</a:t>
            </a:r>
          </a:p>
          <a:p>
            <a:pPr marL="137160" indent="0" algn="ctr">
              <a:buNone/>
            </a:pPr>
            <a:endParaRPr lang="ka-GE" sz="2600" dirty="0" smtClean="0">
              <a:ea typeface="Times New Roman"/>
              <a:cs typeface="Times New Roman"/>
            </a:endParaRPr>
          </a:p>
          <a:p>
            <a:pPr marL="0" marR="0" indent="4572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ka-GE" sz="2600" dirty="0">
                <a:ea typeface="Times New Roman"/>
                <a:cs typeface="Times New Roman"/>
              </a:rPr>
              <a:t>საქართველოს ადმინისტრაციულ სამართალდარღვევათა </a:t>
            </a:r>
            <a:r>
              <a:rPr lang="ka-GE" sz="2600" dirty="0" smtClean="0">
                <a:ea typeface="Times New Roman"/>
                <a:cs typeface="Times New Roman"/>
              </a:rPr>
              <a:t>კოდექსის </a:t>
            </a:r>
            <a:r>
              <a:rPr lang="ka-GE" sz="2600" dirty="0">
                <a:ea typeface="Times New Roman"/>
                <a:cs typeface="Times New Roman"/>
              </a:rPr>
              <a:t>36-ე </a:t>
            </a:r>
            <a:r>
              <a:rPr lang="ka-GE" sz="2600" dirty="0" smtClean="0">
                <a:ea typeface="Times New Roman"/>
                <a:cs typeface="Times New Roman"/>
              </a:rPr>
              <a:t>  მუხლის </a:t>
            </a:r>
            <a:r>
              <a:rPr lang="ka-GE" sz="2600" dirty="0">
                <a:ea typeface="Times New Roman"/>
                <a:cs typeface="Times New Roman"/>
              </a:rPr>
              <a:t>შესაბამისად, სამართალდამრღვევს სახდელი განესაზღვრება იმ სანქციის ფარგლებში, რომელიც დაწესებულია უფრო სერიოზული დარღვევისთვის.</a:t>
            </a:r>
            <a:endParaRPr lang="en-US" sz="2600" dirty="0">
              <a:latin typeface="Calibri"/>
              <a:ea typeface="Times New Roman"/>
              <a:cs typeface="Times New Roman"/>
            </a:endParaRPr>
          </a:p>
          <a:p>
            <a:pPr algn="just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3796" name="Picture 4" descr="https://tse1.mm.bing.net/th?&amp;id=OIP.Md07910bfff207533ddc00f1685be30d5o0&amp;w=300&amp;h=253&amp;c=0&amp;pid=1.9&amp;rs=0&amp;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84593"/>
            <a:ext cx="2857500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4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61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620000" cy="1143000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a-GE" sz="2000" b="1" dirty="0" smtClean="0">
                <a:solidFill>
                  <a:schemeClr val="tx1"/>
                </a:solidFill>
                <a:latin typeface="Sylfaen" pitchFamily="18" charset="0"/>
              </a:rPr>
              <a:t>დაწესებულებების შემოწმების დროს გამოვლენილი სამართალდარღვევების ჯამური რაოდენობა</a:t>
            </a:r>
            <a:endParaRPr lang="ru-RU" sz="2000" b="1" dirty="0">
              <a:solidFill>
                <a:schemeClr val="tx1"/>
              </a:solidFill>
              <a:latin typeface="Sylfaen" pitchFamily="18" charset="0"/>
            </a:endParaRPr>
          </a:p>
        </p:txBody>
      </p:sp>
      <p:graphicFrame>
        <p:nvGraphicFramePr>
          <p:cNvPr id="37890" name="Content Placeholder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4361752"/>
              </p:ext>
            </p:extLst>
          </p:nvPr>
        </p:nvGraphicFramePr>
        <p:xfrm>
          <a:off x="1447800" y="1828800"/>
          <a:ext cx="624681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3" name="Worksheet" r:id="rId4" imgW="8096385" imgH="3343275" progId="Excel.Sheet.8">
                  <p:embed/>
                </p:oleObj>
              </mc:Choice>
              <mc:Fallback>
                <p:oleObj name="Worksheet" r:id="rId4" imgW="8096385" imgH="3343275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828800"/>
                        <a:ext cx="6246813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85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381750"/>
            <a:ext cx="2133600" cy="476250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BAAC85-FA48-4636-A2F4-6F3B308B9F1F}" type="slidenum">
              <a:rPr lang="ru-RU" smtClean="0">
                <a:solidFill>
                  <a:schemeClr val="tx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821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7452464"/>
              </p:ext>
            </p:extLst>
          </p:nvPr>
        </p:nvGraphicFramePr>
        <p:xfrm>
          <a:off x="152400" y="1622425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20B94E-F703-4F85-9902-5A6DC176FEB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7800" y="152400"/>
            <a:ext cx="8458200" cy="1143000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r>
              <a:rPr lang="ka-GE" altLang="en-US" sz="2000" dirty="0" smtClean="0">
                <a:solidFill>
                  <a:schemeClr val="tx1"/>
                </a:solidFill>
              </a:rPr>
              <a:t>ურეცეპტოდ გაცემული პირველი ჯგუფის ფარმაცევტული პროდუქტის რაოდენობა ერთეულებში, 2015-</a:t>
            </a:r>
            <a:r>
              <a:rPr lang="en-US" altLang="en-US" sz="2000" smtClean="0">
                <a:solidFill>
                  <a:schemeClr val="tx1"/>
                </a:solidFill>
              </a:rPr>
              <a:t>2</a:t>
            </a:r>
            <a:r>
              <a:rPr lang="ka-GE" altLang="en-US" sz="2000" smtClean="0">
                <a:solidFill>
                  <a:schemeClr val="tx1"/>
                </a:solidFill>
              </a:rPr>
              <a:t>017 </a:t>
            </a:r>
            <a:r>
              <a:rPr lang="ka-GE" altLang="en-US" sz="2000" dirty="0" smtClean="0">
                <a:solidFill>
                  <a:schemeClr val="tx1"/>
                </a:solidFill>
              </a:rPr>
              <a:t>წწ.</a:t>
            </a:r>
            <a:endParaRPr lang="en-US" altLang="en-US" sz="2000" dirty="0" smtClean="0">
              <a:solidFill>
                <a:schemeClr val="tx1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286000" y="2967038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ka-GE" sz="1800" b="1">
              <a:latin typeface="Avaz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5105400"/>
            <a:ext cx="8458200" cy="1066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ka-GE" sz="1400" b="1" dirty="0"/>
              <a:t>სულ </a:t>
            </a:r>
            <a:r>
              <a:rPr lang="ka-GE" sz="1400" b="1" dirty="0" smtClean="0"/>
              <a:t> </a:t>
            </a:r>
            <a:r>
              <a:rPr lang="ka-GE" b="1" dirty="0" smtClean="0"/>
              <a:t>23 131 028  ერთეული </a:t>
            </a:r>
            <a:r>
              <a:rPr lang="en-US" b="1" dirty="0" smtClean="0"/>
              <a:t>, </a:t>
            </a:r>
            <a:r>
              <a:rPr lang="ka-GE" b="1" dirty="0" smtClean="0"/>
              <a:t>მათ შორის 6 ნივთიერების შემცველი  </a:t>
            </a:r>
            <a:r>
              <a:rPr lang="en-US" b="1" dirty="0" smtClean="0"/>
              <a:t>10  861 433</a:t>
            </a:r>
            <a:endParaRPr lang="en-US" b="1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ka-GE" b="1" dirty="0"/>
          </a:p>
        </p:txBody>
      </p:sp>
    </p:spTree>
    <p:extLst>
      <p:ext uri="{BB962C8B-B14F-4D97-AF65-F5344CB8AC3E}">
        <p14:creationId xmlns:p14="http://schemas.microsoft.com/office/powerpoint/2010/main" val="364703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654115"/>
              </p:ext>
            </p:extLst>
          </p:nvPr>
        </p:nvGraphicFramePr>
        <p:xfrm>
          <a:off x="76200" y="1066800"/>
          <a:ext cx="8991600" cy="46627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496"/>
                <a:gridCol w="384496"/>
                <a:gridCol w="384496"/>
                <a:gridCol w="921190"/>
                <a:gridCol w="648836"/>
                <a:gridCol w="632816"/>
                <a:gridCol w="688888"/>
                <a:gridCol w="690891"/>
                <a:gridCol w="690891"/>
                <a:gridCol w="544702"/>
                <a:gridCol w="608786"/>
                <a:gridCol w="584754"/>
                <a:gridCol w="488631"/>
                <a:gridCol w="640827"/>
                <a:gridCol w="696900"/>
              </a:tblGrid>
              <a:tr h="1981200">
                <a:tc>
                  <a:txBody>
                    <a:bodyPr/>
                    <a:lstStyle/>
                    <a:p>
                      <a:pPr algn="ctr" rtl="0" fontAlgn="b"/>
                      <a:r>
                        <a:rPr lang="ka-GE" sz="1050" u="none" strike="noStrike" dirty="0">
                          <a:effectLst/>
                        </a:rPr>
                        <a:t>წელი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აფთიაქი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ბაკლოფენი  10მგ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ბაკლოფენი 25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გაბაპენტინი  100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გაბაპენტინი 300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გაბაპენტინი  400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გაბაპენტინი 600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გაბაპენტინი 800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დექსტრომეტორფანი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 dirty="0">
                          <a:effectLst/>
                        </a:rPr>
                        <a:t>ზოპიკლონი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>
                          <a:effectLst/>
                        </a:rPr>
                        <a:t>ზალეპლონი</a:t>
                      </a:r>
                      <a:endParaRPr lang="ka-GE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>
                          <a:effectLst/>
                        </a:rPr>
                        <a:t>ტროპიკამიდი  0.5%</a:t>
                      </a:r>
                      <a:endParaRPr lang="ka-GE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>
                          <a:effectLst/>
                        </a:rPr>
                        <a:t>ტროპიკამიდი  1%</a:t>
                      </a:r>
                      <a:endParaRPr lang="ka-GE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a-GE" sz="1050" u="none" strike="noStrike">
                          <a:effectLst/>
                        </a:rPr>
                        <a:t>სულ</a:t>
                      </a:r>
                      <a:endParaRPr lang="ka-GE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53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2015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50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6277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696355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1564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288648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328610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202190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 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44636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166533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74280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440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16018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1825551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53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2016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51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r>
                        <a:rPr lang="ka-GE" sz="1050" u="none" strike="noStrike" dirty="0" smtClean="0">
                          <a:effectLst/>
                        </a:rPr>
                        <a:t>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3062840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41810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787344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871036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903972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402163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650497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48070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4709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976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6773417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698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2017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75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973306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21755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494104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423083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4110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244917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1694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88302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u="none" strike="noStrike" dirty="0">
                          <a:effectLst/>
                        </a:rPr>
                        <a:t>11194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0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>
                          <a:effectLst/>
                        </a:rPr>
                        <a:t>2262465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53">
                <a:tc>
                  <a:txBody>
                    <a:bodyPr/>
                    <a:lstStyle/>
                    <a:p>
                      <a:pPr algn="l" rtl="0" fontAlgn="b"/>
                      <a:r>
                        <a:rPr lang="ka-GE" sz="1050" u="none" strike="noStrike" dirty="0">
                          <a:effectLst/>
                        </a:rPr>
                        <a:t>ჯამი</a:t>
                      </a:r>
                      <a:endParaRPr lang="ka-GE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6277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4732501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65129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1570096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1622729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1110272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244917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448493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905332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133544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5149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16994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50" u="none" strike="noStrike" dirty="0">
                          <a:effectLst/>
                        </a:rPr>
                        <a:t>10861433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Lucida Sans Unicode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62000"/>
          </a:xfrm>
        </p:spPr>
        <p:txBody>
          <a:bodyPr>
            <a:normAutofit/>
          </a:bodyPr>
          <a:lstStyle/>
          <a:p>
            <a:pPr algn="ctr"/>
            <a:r>
              <a:rPr lang="ka-GE" sz="2000" dirty="0"/>
              <a:t>აფთიაქებიდან ურეცეპტოდ გაცემული  6 ნივთიერების შემცველი ფარმაცევტული პროდუქტის რაოდენობა ერთეულებში, </a:t>
            </a:r>
            <a:r>
              <a:rPr lang="ka-GE" sz="2000" dirty="0" smtClean="0"/>
              <a:t>2015-201</a:t>
            </a:r>
            <a:r>
              <a:rPr lang="en-US" sz="2000" dirty="0" smtClean="0"/>
              <a:t>7</a:t>
            </a:r>
            <a:r>
              <a:rPr lang="ka-GE" sz="2000" dirty="0" smtClean="0"/>
              <a:t> წწ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01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4247022"/>
              </p:ext>
            </p:extLst>
          </p:nvPr>
        </p:nvGraphicFramePr>
        <p:xfrm>
          <a:off x="990599" y="1600201"/>
          <a:ext cx="7924801" cy="44989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3930"/>
                <a:gridCol w="1093930"/>
                <a:gridCol w="1390200"/>
                <a:gridCol w="1692173"/>
                <a:gridCol w="1487060"/>
                <a:gridCol w="1167508"/>
              </a:tblGrid>
              <a:tr h="54810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74843">
                <a:tc>
                  <a:txBody>
                    <a:bodyPr/>
                    <a:lstStyle/>
                    <a:p>
                      <a:pPr algn="ctr" fontAlgn="b"/>
                      <a:r>
                        <a:rPr lang="ka-GE" sz="1600" b="1" u="none" strike="noStrike" dirty="0">
                          <a:effectLst/>
                          <a:cs typeface="Arial" panose="020B0604020202020204" pitchFamily="34" charset="0"/>
                        </a:rPr>
                        <a:t>წელი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  <a:cs typeface="Arial" panose="020B0604020202020204" pitchFamily="34" charset="0"/>
                        </a:rPr>
                        <a:t>აფთიაქი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  <a:cs typeface="Arial" panose="020B0604020202020204" pitchFamily="34" charset="0"/>
                        </a:rPr>
                        <a:t>ბაკლოფენი  10მგ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  <a:cs typeface="Arial" panose="020B0604020202020204" pitchFamily="34" charset="0"/>
                        </a:rPr>
                        <a:t>ბაკლოფენი </a:t>
                      </a:r>
                      <a:r>
                        <a:rPr lang="ka-GE" sz="1600" b="1" u="none" strike="noStrike" dirty="0" smtClean="0">
                          <a:effectLst/>
                          <a:cs typeface="Arial" panose="020B0604020202020204" pitchFamily="34" charset="0"/>
                        </a:rPr>
                        <a:t>  25 მგ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  <a:cs typeface="Arial" panose="020B0604020202020204" pitchFamily="34" charset="0"/>
                        </a:rPr>
                        <a:t>სულ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4107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6277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696355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702632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4107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3062840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3062840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9226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973306</a:t>
                      </a:r>
                      <a:endParaRPr lang="en-US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973306</a:t>
                      </a:r>
                      <a:endParaRPr lang="en-US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74412">
                <a:tc>
                  <a:txBody>
                    <a:bodyPr/>
                    <a:lstStyle/>
                    <a:p>
                      <a:pPr algn="l" fontAlgn="b"/>
                      <a:r>
                        <a:rPr lang="ka-GE" sz="1600" b="1" u="none" strike="noStrike">
                          <a:effectLst/>
                          <a:cs typeface="Arial" panose="020B0604020202020204" pitchFamily="34" charset="0"/>
                        </a:rPr>
                        <a:t>ჯამი</a:t>
                      </a:r>
                      <a:endParaRPr lang="ka-GE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4 732 501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410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14400" y="228600"/>
            <a:ext cx="7772400" cy="112338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 algn="ctr" fontAlgn="b">
              <a:defRPr/>
            </a:pPr>
            <a:r>
              <a:rPr lang="ka-GE" sz="2800" b="1" dirty="0">
                <a:solidFill>
                  <a:prstClr val="black"/>
                </a:solidFill>
              </a:rPr>
              <a:t>ურეცეპტოდ გაცემული ბაკლოფენის 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ka-GE" sz="2800" b="1" dirty="0">
                <a:solidFill>
                  <a:prstClr val="black"/>
                </a:solidFill>
              </a:rPr>
              <a:t>რაოდენობა (ერთეულებში)</a:t>
            </a:r>
            <a:endParaRPr lang="ka-GE" sz="2800" b="1" dirty="0">
              <a:solidFill>
                <a:srgbClr val="000000"/>
              </a:solidFill>
              <a:latin typeface="Calibri"/>
            </a:endParaRPr>
          </a:p>
          <a:p>
            <a:pPr lvl="0" fontAlgn="b"/>
            <a:endParaRPr lang="ka-GE" sz="11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311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851226"/>
              </p:ext>
            </p:extLst>
          </p:nvPr>
        </p:nvGraphicFramePr>
        <p:xfrm>
          <a:off x="228600" y="1371600"/>
          <a:ext cx="8686800" cy="3581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4611"/>
                <a:gridCol w="712811"/>
                <a:gridCol w="846463"/>
                <a:gridCol w="1158318"/>
                <a:gridCol w="1158318"/>
                <a:gridCol w="1158318"/>
                <a:gridCol w="1158318"/>
                <a:gridCol w="1158318"/>
                <a:gridCol w="801325"/>
              </a:tblGrid>
              <a:tr h="2784373">
                <a:tc>
                  <a:txBody>
                    <a:bodyPr/>
                    <a:lstStyle/>
                    <a:p>
                      <a:pPr algn="ctr" fontAlgn="b"/>
                      <a:r>
                        <a:rPr lang="ka-GE" sz="1600" b="1" u="none" strike="noStrike" dirty="0">
                          <a:effectLst/>
                        </a:rPr>
                        <a:t>წელი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ობიექტის</a:t>
                      </a:r>
                      <a:r>
                        <a:rPr lang="ka-GE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რაოდენობა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 smtClean="0">
                          <a:effectLst/>
                        </a:rPr>
                        <a:t>ჩამორთემული რ-ბა ერთეულებში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600" b="1" u="none" strike="noStrike" dirty="0" smtClean="0">
                          <a:effectLst/>
                        </a:rPr>
                        <a:t>ჩამორთმული რ-ბა გრ-ში</a:t>
                      </a:r>
                      <a:endParaRPr lang="ka-GE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ობიექტის</a:t>
                      </a:r>
                      <a:r>
                        <a:rPr lang="ka-GE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რაოდენობა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 smtClean="0">
                          <a:effectLst/>
                        </a:rPr>
                        <a:t>ურეცეპტოდ გაცემული</a:t>
                      </a:r>
                      <a:r>
                        <a:rPr lang="ka-GE" sz="1600" b="1" u="none" strike="noStrike" baseline="0" dirty="0" smtClean="0">
                          <a:effectLst/>
                        </a:rPr>
                        <a:t> </a:t>
                      </a:r>
                      <a:r>
                        <a:rPr lang="ka-GE" sz="1600" b="1" u="none" strike="noStrike" dirty="0" smtClean="0">
                          <a:effectLst/>
                        </a:rPr>
                        <a:t> რ-ბა ერთეულებში 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600" b="1" u="none" strike="noStrike" dirty="0" smtClean="0">
                          <a:effectLst/>
                        </a:rPr>
                        <a:t>ურეცეპტოდ გაცემული</a:t>
                      </a:r>
                      <a:r>
                        <a:rPr lang="ka-GE" sz="1600" b="1" u="none" strike="noStrike" baseline="0" dirty="0" smtClean="0">
                          <a:effectLst/>
                        </a:rPr>
                        <a:t> </a:t>
                      </a:r>
                      <a:r>
                        <a:rPr lang="ka-GE" sz="1600" b="1" u="none" strike="noStrike" dirty="0" smtClean="0">
                          <a:effectLst/>
                        </a:rPr>
                        <a:t> რ-ბა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600" b="1" u="none" strike="noStrike" dirty="0" smtClean="0">
                          <a:effectLst/>
                        </a:rPr>
                        <a:t> გრ-ში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სულ </a:t>
                      </a:r>
                      <a:r>
                        <a:rPr lang="ka-GE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ერთეულებში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სულ </a:t>
                      </a:r>
                      <a:r>
                        <a:rPr lang="ka-GE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გრ-ში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027"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u="none" strike="noStrike" dirty="0" smtClean="0">
                          <a:effectLst/>
                        </a:rPr>
                        <a:t>2017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7162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179,05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973306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24332,65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a-G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24 511,7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">
              <a:spcBef>
                <a:spcPts val="0"/>
              </a:spcBef>
              <a:defRPr/>
            </a:pPr>
            <a:r>
              <a:rPr lang="ka-GE" sz="3100" dirty="0" smtClean="0">
                <a:effectLst/>
              </a:rPr>
              <a:t/>
            </a:r>
            <a:br>
              <a:rPr lang="ka-GE" sz="3100" dirty="0" smtClean="0">
                <a:effectLst/>
              </a:rPr>
            </a:br>
            <a:r>
              <a:rPr lang="ka-GE" sz="3100" dirty="0">
                <a:effectLst/>
              </a:rPr>
              <a:t/>
            </a:r>
            <a:br>
              <a:rPr lang="ka-GE" sz="3100" dirty="0">
                <a:effectLst/>
              </a:rPr>
            </a:br>
            <a:r>
              <a:rPr lang="ka-GE" sz="3100" dirty="0" smtClean="0">
                <a:effectLst/>
              </a:rPr>
              <a:t>ურეცეპტოდ </a:t>
            </a:r>
            <a:r>
              <a:rPr lang="ka-GE" sz="3100" dirty="0">
                <a:effectLst/>
              </a:rPr>
              <a:t>გაცემული </a:t>
            </a:r>
            <a:r>
              <a:rPr lang="ka-GE" sz="3100" dirty="0" smtClean="0">
                <a:effectLst/>
              </a:rPr>
              <a:t>და ჩამორთმეული ბაკლოფენის </a:t>
            </a:r>
            <a:r>
              <a:rPr lang="en-US" sz="3100" dirty="0" smtClean="0">
                <a:effectLst/>
              </a:rPr>
              <a:t> </a:t>
            </a:r>
            <a:r>
              <a:rPr lang="ka-GE" sz="3100" dirty="0" smtClean="0">
                <a:effectLst/>
              </a:rPr>
              <a:t>რაოდენობა</a:t>
            </a:r>
            <a:r>
              <a:rPr lang="ka-GE" sz="4400" dirty="0">
                <a:solidFill>
                  <a:srgbClr val="000000"/>
                </a:solidFill>
                <a:effectLst/>
                <a:latin typeface="Calibri"/>
              </a:rPr>
              <a:t/>
            </a:r>
            <a:br>
              <a:rPr lang="ka-GE" sz="4400" dirty="0">
                <a:solidFill>
                  <a:srgbClr val="000000"/>
                </a:solidFill>
                <a:effectLst/>
                <a:latin typeface="Calibri"/>
              </a:rPr>
            </a:br>
            <a:r>
              <a:rPr lang="ka-GE" sz="2000" dirty="0">
                <a:solidFill>
                  <a:srgbClr val="000000"/>
                </a:solidFill>
                <a:effectLst/>
                <a:latin typeface="Calibri"/>
              </a:rPr>
              <a:t/>
            </a:r>
            <a:br>
              <a:rPr lang="ka-GE" sz="2000" dirty="0">
                <a:solidFill>
                  <a:srgbClr val="000000"/>
                </a:solidFill>
                <a:effectLst/>
                <a:latin typeface="Calibri"/>
              </a:rPr>
            </a:b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219200" y="5253335"/>
            <a:ext cx="7543800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ka-GE" dirty="0"/>
              <a:t>ჩამორთმეული და ურეცეპტოდ გაცემულია სულ </a:t>
            </a:r>
            <a:r>
              <a:rPr lang="ka-GE" dirty="0" smtClean="0"/>
              <a:t> 980 468 ერთეული</a:t>
            </a:r>
            <a:r>
              <a:rPr lang="ka-GE" dirty="0"/>
              <a:t>, რაც დოზებზე გადააანგარიშებით შეადგენს    </a:t>
            </a:r>
            <a:r>
              <a:rPr lang="ka-GE" dirty="0" smtClean="0"/>
              <a:t>24  511,7  </a:t>
            </a:r>
            <a:r>
              <a:rPr lang="ka-GE" dirty="0"/>
              <a:t>გ-ს </a:t>
            </a:r>
            <a:endParaRPr lang="ka-GE" dirty="0" smtClean="0"/>
          </a:p>
          <a:p>
            <a:endParaRPr lang="ka-GE" sz="2000" dirty="0"/>
          </a:p>
        </p:txBody>
      </p:sp>
    </p:spTree>
    <p:extLst>
      <p:ext uri="{BB962C8B-B14F-4D97-AF65-F5344CB8AC3E}">
        <p14:creationId xmlns:p14="http://schemas.microsoft.com/office/powerpoint/2010/main" val="70892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358911"/>
              </p:ext>
            </p:extLst>
          </p:nvPr>
        </p:nvGraphicFramePr>
        <p:xfrm>
          <a:off x="609600" y="1295400"/>
          <a:ext cx="7772399" cy="44484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7251"/>
                <a:gridCol w="707251"/>
                <a:gridCol w="898800"/>
                <a:gridCol w="1094030"/>
                <a:gridCol w="961420"/>
                <a:gridCol w="957735"/>
                <a:gridCol w="1222956"/>
                <a:gridCol w="1222956"/>
              </a:tblGrid>
              <a:tr h="21786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855">
                <a:tc>
                  <a:txBody>
                    <a:bodyPr/>
                    <a:lstStyle/>
                    <a:p>
                      <a:pPr algn="ctr" fontAlgn="b"/>
                      <a:r>
                        <a:rPr lang="ka-GE" sz="1600" b="1" u="none" strike="noStrike" dirty="0">
                          <a:effectLst/>
                        </a:rPr>
                        <a:t>წელი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აფთიაქი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გაბაპენტინი  100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გაბაპენტინი 300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გაბაპენტინი  400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გაბაპენტინი 600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600" b="1" u="none" strike="noStrike" dirty="0" smtClean="0">
                          <a:effectLst/>
                        </a:rPr>
                        <a:t>გაბაპენტინი 800</a:t>
                      </a:r>
                      <a:endParaRPr lang="ka-GE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600" b="1" u="none" strike="noStrike" dirty="0">
                          <a:effectLst/>
                        </a:rPr>
                        <a:t>სულ</a:t>
                      </a:r>
                      <a:endParaRPr lang="ka-G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4762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288648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328610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202190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821012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4762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41810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787344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871036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903972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2604213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4762"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 panose="020B0604020202020204" pitchFamily="34" charset="0"/>
                        </a:rPr>
                        <a:t>2017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a-GE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 panose="020B0604020202020204" pitchFamily="34" charset="0"/>
                        </a:rPr>
                        <a:t>75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65129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1570096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1622729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1110272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244917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1" marR="5501" marT="55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4613143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80666">
                <a:tc>
                  <a:txBody>
                    <a:bodyPr/>
                    <a:lstStyle/>
                    <a:p>
                      <a:pPr algn="l" fontAlgn="b"/>
                      <a:r>
                        <a:rPr lang="ka-GE" sz="1200" b="1" u="none" strike="noStrike">
                          <a:effectLst/>
                          <a:cs typeface="Arial" panose="020B0604020202020204" pitchFamily="34" charset="0"/>
                        </a:rPr>
                        <a:t>ჯამი</a:t>
                      </a:r>
                      <a:endParaRPr lang="ka-GE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8 038 368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4762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80B-4BA6-410A-A58F-5358CEE3C84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143000" y="228600"/>
            <a:ext cx="7162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">
              <a:defRPr/>
            </a:pPr>
            <a:r>
              <a:rPr lang="ka-GE" sz="2800" b="1" dirty="0">
                <a:solidFill>
                  <a:prstClr val="black"/>
                </a:solidFill>
              </a:rPr>
              <a:t>ურეცეპტოდ გაცემული გაბაპენტინის  რაოდენობა ერთეულებში</a:t>
            </a:r>
            <a:endParaRPr lang="ka-GE" sz="2800" b="1" dirty="0">
              <a:solidFill>
                <a:srgbClr val="000000"/>
              </a:solidFill>
              <a:latin typeface="Calibri"/>
            </a:endParaRPr>
          </a:p>
          <a:p>
            <a:pPr lvl="0" fontAlgn="b"/>
            <a:endParaRPr lang="ka-GE" sz="28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058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6391</TotalTime>
  <Words>878</Words>
  <Application>Microsoft Office PowerPoint</Application>
  <PresentationFormat>On-screen Show (4:3)</PresentationFormat>
  <Paragraphs>440</Paragraphs>
  <Slides>21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Concourse</vt:lpstr>
      <vt:lpstr>Worksheet</vt:lpstr>
      <vt:lpstr>PowerPoint Presentation</vt:lpstr>
      <vt:lpstr>PowerPoint Presentation</vt:lpstr>
      <vt:lpstr>PowerPoint Presentation</vt:lpstr>
      <vt:lpstr>დაწესებულებების შემოწმების დროს გამოვლენილი სამართალდარღვევების ჯამური რაოდენობა</vt:lpstr>
      <vt:lpstr>ურეცეპტოდ გაცემული პირველი ჯგუფის ფარმაცევტული პროდუქტის რაოდენობა ერთეულებში, 2015-2017 წწ.</vt:lpstr>
      <vt:lpstr>აფთიაქებიდან ურეცეპტოდ გაცემული  6 ნივთიერების შემცველი ფარმაცევტული პროდუქტის რაოდენობა ერთეულებში, 2015-2017 წწ</vt:lpstr>
      <vt:lpstr>PowerPoint Presentation</vt:lpstr>
      <vt:lpstr>  ურეცეპტოდ გაცემული და ჩამორთმეული ბაკლოფენის  რაოდენობა  </vt:lpstr>
      <vt:lpstr>PowerPoint Presentation</vt:lpstr>
      <vt:lpstr>ურეცეპტოდ გაცემული გაბაპენტინის  რაოდენობა (გრამებში) 2015-2016 წწ </vt:lpstr>
      <vt:lpstr>ჩამორთმეული და ურეცეპტოდ გაცემული გაბაპენტინის  რაოდენობა (2017 წ)</vt:lpstr>
      <vt:lpstr>ურეცეპტოდ გაცემული ტროპიკამიდის რაოდენობა (ერთეულებში) </vt:lpstr>
      <vt:lpstr>ურეცეპტოდ გაცემული ტროპიკამიდის რაოდენობა (გრამებში)</vt:lpstr>
      <vt:lpstr>ტროპიკამიდის ურეცეპტოდ გაცემა და ჩამორთმევა (2017წ)</vt:lpstr>
      <vt:lpstr>PowerPoint Presentation</vt:lpstr>
      <vt:lpstr>   ურეცეპტოდ გაცემული დექსტრომეტორფანის, ზოპიკლონისა და ზალეპლონის რაოდენობა (გრამებში)   </vt:lpstr>
      <vt:lpstr>ჩამორთმეული და ურეცეპტოდ გაცემული დექსტრომეტორფანის, ზოპიკლონისა და ზალეპლონის რაოდენობა</vt:lpstr>
      <vt:lpstr>სათანადო ნებართვის გარეშე, პირველი ჯგუფის ფარმაცევტული პროდუქტის მიმოქცევის ფაქტები</vt:lpstr>
      <vt:lpstr>ინსპექტირების ღონისძიებების შედეგად გაუქმებული ავტორიზებული აფთიაქები</vt:lpstr>
      <vt:lpstr>საქმიანობის უფლების შეჩერება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სსიპ „სამედიცინო საქმიანობის სახელმწიფო რეგულირების სააგენტო“-ს   2012 წლის ანგარიში</dc:title>
  <dc:creator>Naira Kvinikadze</dc:creator>
  <cp:lastModifiedBy>Natia Nogaideli</cp:lastModifiedBy>
  <cp:revision>564</cp:revision>
  <cp:lastPrinted>2018-04-03T11:13:43Z</cp:lastPrinted>
  <dcterms:created xsi:type="dcterms:W3CDTF">2013-01-17T11:02:02Z</dcterms:created>
  <dcterms:modified xsi:type="dcterms:W3CDTF">2018-04-13T07:40:24Z</dcterms:modified>
</cp:coreProperties>
</file>